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70" r:id="rId4"/>
    <p:sldId id="272" r:id="rId5"/>
    <p:sldId id="271" r:id="rId6"/>
    <p:sldId id="273" r:id="rId7"/>
    <p:sldId id="276" r:id="rId8"/>
    <p:sldId id="268" r:id="rId9"/>
    <p:sldId id="277" r:id="rId10"/>
    <p:sldId id="278" r:id="rId11"/>
    <p:sldId id="279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9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1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7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8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B33A-356D-4E0D-ADCE-2C584A79F23E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0EB8-BEB4-42C9-B0D1-DD90DB5D8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ipe88.ripe.net/programme/parallel-events/student-ev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9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8786"/>
            <a:ext cx="9144000" cy="5199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53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ISOC Chapter UA</a:t>
            </a:r>
            <a:br>
              <a:rPr lang="uk-UA" sz="5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uk-UA" sz="53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Українське відділення всесвітньої Інтернет спільноти</a:t>
            </a:r>
            <a:br>
              <a:rPr lang="en-US" sz="89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Завдання та цілі </a:t>
            </a:r>
            <a:br>
              <a:rPr lang="uk-UA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endParaRPr lang="ru-RU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0D2151-E4AD-4EB7-B20E-CA218BF31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60" y="5527767"/>
            <a:ext cx="3048000" cy="813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580BB-B0F7-A60A-E3D5-A841F3D2CFFB}"/>
              </a:ext>
            </a:extLst>
          </p:cNvPr>
          <p:cNvSpPr txBox="1"/>
          <p:nvPr/>
        </p:nvSpPr>
        <p:spPr>
          <a:xfrm>
            <a:off x="560716" y="6172306"/>
            <a:ext cx="2130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з </a:t>
            </a:r>
            <a:r>
              <a:rPr lang="en-US" sz="1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 15 </a:t>
            </a:r>
            <a:r>
              <a:rPr lang="uk-UA" sz="1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листопада</a:t>
            </a:r>
            <a:r>
              <a:rPr lang="en-US" sz="1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 2021</a:t>
            </a:r>
            <a:endParaRPr lang="ru-UA" sz="1600" b="1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9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32" y="1268934"/>
            <a:ext cx="116877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bg1"/>
                </a:solidFill>
              </a:rPr>
              <a:t>Уча</a:t>
            </a:r>
            <a:r>
              <a:rPr lang="en-US" sz="2600" b="1" dirty="0">
                <a:solidFill>
                  <a:schemeClr val="bg1"/>
                </a:solidFill>
              </a:rPr>
              <a:t>c</a:t>
            </a:r>
            <a:r>
              <a:rPr lang="ru-RU" sz="2600" b="1" dirty="0" err="1">
                <a:solidFill>
                  <a:schemeClr val="bg1"/>
                </a:solidFill>
              </a:rPr>
              <a:t>ть</a:t>
            </a:r>
            <a:r>
              <a:rPr lang="ru-RU" sz="2600" b="1" dirty="0">
                <a:solidFill>
                  <a:schemeClr val="bg1"/>
                </a:solidFill>
              </a:rPr>
              <a:t> у </a:t>
            </a:r>
            <a:r>
              <a:rPr lang="ru-RU" sz="2600" b="1" dirty="0" err="1">
                <a:solidFill>
                  <a:schemeClr val="bg1"/>
                </a:solidFill>
              </a:rPr>
              <a:t>конкурсі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рішеннь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безпеки</a:t>
            </a:r>
            <a:r>
              <a:rPr lang="ru-RU" sz="2600" b="1" dirty="0">
                <a:solidFill>
                  <a:schemeClr val="bg1"/>
                </a:solidFill>
              </a:rPr>
              <a:t> для </a:t>
            </a:r>
            <a:r>
              <a:rPr lang="ru-RU" sz="2600" b="1" dirty="0" err="1">
                <a:solidFill>
                  <a:schemeClr val="bg1"/>
                </a:solidFill>
              </a:rPr>
              <a:t>дітей</a:t>
            </a:r>
            <a:r>
              <a:rPr lang="ru-RU" sz="2600" b="1" dirty="0">
                <a:solidFill>
                  <a:schemeClr val="bg1"/>
                </a:solidFill>
              </a:rPr>
              <a:t> та </a:t>
            </a:r>
            <a:r>
              <a:rPr lang="en-US" sz="2600" b="1" dirty="0">
                <a:solidFill>
                  <a:schemeClr val="bg1"/>
                </a:solidFill>
              </a:rPr>
              <a:t>IoT (</a:t>
            </a:r>
            <a:r>
              <a:rPr lang="uk-UA" sz="2600" b="1" dirty="0">
                <a:solidFill>
                  <a:schemeClr val="bg1"/>
                </a:solidFill>
              </a:rPr>
              <a:t>планується на 4 квартал 2024)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600" b="1" dirty="0" err="1">
                <a:solidFill>
                  <a:schemeClr val="bg1"/>
                </a:solidFill>
              </a:rPr>
              <a:t>Підготовка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матеріалів</a:t>
            </a:r>
            <a:r>
              <a:rPr lang="ru-RU" sz="2600" b="1" dirty="0">
                <a:solidFill>
                  <a:schemeClr val="bg1"/>
                </a:solidFill>
              </a:rPr>
              <a:t> для </a:t>
            </a:r>
            <a:r>
              <a:rPr lang="ru-RU" sz="2600" b="1" dirty="0" err="1">
                <a:solidFill>
                  <a:schemeClr val="bg1"/>
                </a:solidFill>
              </a:rPr>
              <a:t>міжнародних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конференцій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під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егідою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ISOC, ICANN, IGF, RIPE NCC</a:t>
            </a:r>
            <a:endParaRPr lang="ru-RU" sz="2600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600" dirty="0" err="1">
                <a:solidFill>
                  <a:schemeClr val="bg1"/>
                </a:solidFill>
              </a:rPr>
              <a:t>Подання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документів</a:t>
            </a:r>
            <a:r>
              <a:rPr lang="ru-RU" sz="2600" dirty="0">
                <a:solidFill>
                  <a:schemeClr val="bg1"/>
                </a:solidFill>
              </a:rPr>
              <a:t> для </a:t>
            </a:r>
            <a:r>
              <a:rPr lang="ru-RU" sz="2600" dirty="0" err="1">
                <a:solidFill>
                  <a:schemeClr val="bg1"/>
                </a:solidFill>
              </a:rPr>
              <a:t>отримання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стипендій</a:t>
            </a:r>
            <a:r>
              <a:rPr lang="ru-RU" sz="2600" dirty="0">
                <a:solidFill>
                  <a:schemeClr val="bg1"/>
                </a:solidFill>
              </a:rPr>
              <a:t> на участь в </a:t>
            </a:r>
            <a:r>
              <a:rPr lang="ru-RU" sz="2600" dirty="0" err="1">
                <a:solidFill>
                  <a:schemeClr val="bg1"/>
                </a:solidFill>
              </a:rPr>
              <a:t>конференціях</a:t>
            </a:r>
            <a:r>
              <a:rPr lang="ru-RU" sz="2600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sz="2600" dirty="0">
                <a:solidFill>
                  <a:schemeClr val="bg1"/>
                </a:solidFill>
              </a:rPr>
              <a:t>Участь у </a:t>
            </a:r>
            <a:r>
              <a:rPr lang="ru-RU" sz="2600" dirty="0" err="1">
                <a:solidFill>
                  <a:schemeClr val="bg1"/>
                </a:solidFill>
              </a:rPr>
              <a:t>програм</a:t>
            </a:r>
            <a:r>
              <a:rPr lang="uk-UA" sz="2600" dirty="0">
                <a:solidFill>
                  <a:schemeClr val="bg1"/>
                </a:solidFill>
              </a:rPr>
              <a:t>і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навчання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MANRS.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600" b="1" dirty="0" err="1">
                <a:solidFill>
                  <a:schemeClr val="bg1"/>
                </a:solidFill>
              </a:rPr>
              <a:t>Розробка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практичних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рішень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стосовно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безпеки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ідентифікації</a:t>
            </a:r>
            <a:r>
              <a:rPr lang="ru-RU" sz="2600" b="1" dirty="0">
                <a:solidFill>
                  <a:schemeClr val="bg1"/>
                </a:solidFill>
              </a:rPr>
              <a:t>, </a:t>
            </a:r>
            <a:r>
              <a:rPr lang="ru-RU" sz="2600" b="1" dirty="0" err="1">
                <a:solidFill>
                  <a:schemeClr val="bg1"/>
                </a:solidFill>
              </a:rPr>
              <a:t>автентифікації</a:t>
            </a:r>
            <a:r>
              <a:rPr lang="ru-RU" sz="2600" b="1" dirty="0">
                <a:solidFill>
                  <a:schemeClr val="bg1"/>
                </a:solidFill>
              </a:rPr>
              <a:t> та </a:t>
            </a:r>
            <a:r>
              <a:rPr lang="ru-RU" sz="2600" b="1" dirty="0" err="1">
                <a:solidFill>
                  <a:schemeClr val="bg1"/>
                </a:solidFill>
              </a:rPr>
              <a:t>авторизації</a:t>
            </a:r>
            <a:r>
              <a:rPr lang="ru-RU" sz="2600" b="1" dirty="0">
                <a:solidFill>
                  <a:schemeClr val="bg1"/>
                </a:solidFill>
              </a:rPr>
              <a:t> доступу до </a:t>
            </a:r>
            <a:r>
              <a:rPr lang="ru-RU" sz="2600" b="1" dirty="0" err="1">
                <a:solidFill>
                  <a:schemeClr val="bg1"/>
                </a:solidFill>
              </a:rPr>
              <a:t>Інтернет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ресурсів</a:t>
            </a:r>
            <a:endParaRPr lang="ru-RU" sz="2600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600" b="1" dirty="0" err="1">
                <a:solidFill>
                  <a:schemeClr val="bg1"/>
                </a:solidFill>
              </a:rPr>
              <a:t>Підготовка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доповідей</a:t>
            </a:r>
            <a:r>
              <a:rPr lang="ru-RU" sz="2600" b="1" dirty="0">
                <a:solidFill>
                  <a:schemeClr val="bg1"/>
                </a:solidFill>
              </a:rPr>
              <a:t> на </a:t>
            </a:r>
            <a:r>
              <a:rPr lang="ru-RU" sz="2600" b="1" dirty="0" err="1">
                <a:solidFill>
                  <a:schemeClr val="bg1"/>
                </a:solidFill>
              </a:rPr>
              <a:t>науково-практичних</a:t>
            </a:r>
            <a:r>
              <a:rPr lang="ru-RU" sz="2600" b="1" dirty="0">
                <a:solidFill>
                  <a:schemeClr val="bg1"/>
                </a:solidFill>
              </a:rPr>
              <a:t> заходах в </a:t>
            </a:r>
            <a:r>
              <a:rPr lang="ru-RU" sz="2600" b="1" dirty="0" err="1">
                <a:solidFill>
                  <a:schemeClr val="bg1"/>
                </a:solidFill>
              </a:rPr>
              <a:t>університеті</a:t>
            </a:r>
            <a:r>
              <a:rPr lang="ru-RU" sz="2600" b="1" dirty="0">
                <a:solidFill>
                  <a:schemeClr val="bg1"/>
                </a:solidFill>
              </a:rPr>
              <a:t> та </a:t>
            </a:r>
            <a:r>
              <a:rPr lang="ru-RU" sz="2600" b="1" dirty="0" err="1">
                <a:solidFill>
                  <a:schemeClr val="bg1"/>
                </a:solidFill>
              </a:rPr>
              <a:t>країні</a:t>
            </a:r>
            <a:r>
              <a:rPr lang="ru-RU" sz="2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3817" y="255207"/>
            <a:ext cx="873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ПРОПОЗИЦІЇ ЩОДО ВКЛЮЧЕННЯ У РОБОТУ </a:t>
            </a:r>
            <a:r>
              <a:rPr lang="en-US" sz="2400" b="1" dirty="0">
                <a:solidFill>
                  <a:schemeClr val="bg1"/>
                </a:solidFill>
              </a:rPr>
              <a:t>ISOC UA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9278F-9260-4462-B69E-AA5DE5331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8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32" y="949756"/>
            <a:ext cx="11687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ru-RU" sz="2600" b="1" dirty="0" err="1">
                <a:solidFill>
                  <a:schemeClr val="bg1"/>
                </a:solidFill>
              </a:rPr>
              <a:t>Студентський</a:t>
            </a:r>
            <a:r>
              <a:rPr lang="ru-RU" sz="2600" b="1" dirty="0">
                <a:solidFill>
                  <a:schemeClr val="bg1"/>
                </a:solidFill>
              </a:rPr>
              <a:t> онлайн </a:t>
            </a:r>
            <a:r>
              <a:rPr lang="ru-RU" sz="2600" b="1" dirty="0" err="1">
                <a:solidFill>
                  <a:schemeClr val="bg1"/>
                </a:solidFill>
              </a:rPr>
              <a:t>семінар</a:t>
            </a:r>
            <a:r>
              <a:rPr lang="uk-UA" sz="2600" b="1" dirty="0">
                <a:solidFill>
                  <a:schemeClr val="bg1"/>
                </a:solidFill>
              </a:rPr>
              <a:t>, якій відбувся </a:t>
            </a:r>
            <a:r>
              <a:rPr lang="ru-RU" sz="2600" b="1" dirty="0">
                <a:solidFill>
                  <a:schemeClr val="bg1"/>
                </a:solidFill>
              </a:rPr>
              <a:t>у рамках </a:t>
            </a:r>
            <a:r>
              <a:rPr lang="ru-RU" sz="2600" b="1" dirty="0" err="1">
                <a:solidFill>
                  <a:schemeClr val="bg1"/>
                </a:solidFill>
              </a:rPr>
              <a:t>підготовки</a:t>
            </a:r>
            <a:r>
              <a:rPr lang="ru-RU" sz="2600" b="1" dirty="0">
                <a:solidFill>
                  <a:schemeClr val="bg1"/>
                </a:solidFill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</a:rPr>
              <a:t>мітингу</a:t>
            </a:r>
            <a:r>
              <a:rPr lang="ru-RU" sz="2600" b="1" dirty="0">
                <a:solidFill>
                  <a:schemeClr val="bg1"/>
                </a:solidFill>
              </a:rPr>
              <a:t> RIPE NCC.</a:t>
            </a:r>
            <a:endParaRPr lang="uk-UA" sz="2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3817" y="255207"/>
            <a:ext cx="873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МАТЕРІАЛИ ДО ВІДОМА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9278F-9260-4462-B69E-AA5DE5331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5ED7D-59DA-B319-BBB4-7AF8FD6AF243}"/>
              </a:ext>
            </a:extLst>
          </p:cNvPr>
          <p:cNvSpPr txBox="1"/>
          <p:nvPr/>
        </p:nvSpPr>
        <p:spPr>
          <a:xfrm>
            <a:off x="252132" y="1843867"/>
            <a:ext cx="4837453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spcAft>
                <a:spcPts val="600"/>
              </a:spcAft>
              <a:buSzPct val="130000"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sz="1400" dirty="0"/>
              <a:t>RIPE 88 Student Event: What Keeps the Internet Working?</a:t>
            </a:r>
          </a:p>
          <a:p>
            <a:r>
              <a:rPr lang="en-US" sz="1400" dirty="0"/>
              <a:t>Date: Tuesday, 7 May 17:00 – 18:30 (UTC+2/CEST)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3BCCF-C831-85EE-FD05-2108A03B2847}"/>
              </a:ext>
            </a:extLst>
          </p:cNvPr>
          <p:cNvSpPr txBox="1"/>
          <p:nvPr/>
        </p:nvSpPr>
        <p:spPr>
          <a:xfrm>
            <a:off x="252132" y="2520975"/>
            <a:ext cx="5631083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spcAft>
                <a:spcPts val="600"/>
              </a:spcAft>
              <a:buSzPct val="130000"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UA" sz="1600" b="0" i="1" dirty="0" err="1"/>
              <a:t>Інтернет</a:t>
            </a:r>
            <a:r>
              <a:rPr lang="ru-UA" sz="1600" b="0" i="1" dirty="0"/>
              <a:t> </a:t>
            </a:r>
            <a:r>
              <a:rPr lang="ru-UA" sz="1600" b="0" i="1" dirty="0" err="1"/>
              <a:t>повний</a:t>
            </a:r>
            <a:r>
              <a:rPr lang="ru-UA" sz="1600" b="0" i="1" dirty="0"/>
              <a:t> </a:t>
            </a:r>
            <a:r>
              <a:rPr lang="ru-UA" sz="1600" b="0" i="1" dirty="0" err="1"/>
              <a:t>парадоксів</a:t>
            </a:r>
            <a:r>
              <a:rPr lang="ru-UA" sz="1600" b="0" i="1" dirty="0"/>
              <a:t>: </a:t>
            </a:r>
            <a:r>
              <a:rPr lang="ru-UA" sz="1600" b="0" i="1" dirty="0" err="1"/>
              <a:t>він</a:t>
            </a:r>
            <a:r>
              <a:rPr lang="ru-UA" sz="1600" b="0" i="1" dirty="0"/>
              <a:t> </a:t>
            </a:r>
            <a:r>
              <a:rPr lang="ru-UA" sz="1600" b="0" i="1" dirty="0" err="1"/>
              <a:t>нікому</a:t>
            </a:r>
            <a:r>
              <a:rPr lang="ru-UA" sz="1600" b="0" i="1" dirty="0"/>
              <a:t> не </a:t>
            </a:r>
            <a:r>
              <a:rPr lang="ru-UA" sz="1600" b="0" i="1" dirty="0" err="1"/>
              <a:t>належить</a:t>
            </a:r>
            <a:r>
              <a:rPr lang="ru-UA" sz="1600" b="0" i="1" dirty="0"/>
              <a:t>, і </a:t>
            </a:r>
            <a:r>
              <a:rPr lang="ru-UA" sz="1600" b="0" i="1" dirty="0" err="1"/>
              <a:t>він</a:t>
            </a:r>
            <a:r>
              <a:rPr lang="ru-UA" sz="1600" b="0" i="1" dirty="0"/>
              <a:t> </a:t>
            </a:r>
            <a:r>
              <a:rPr lang="ru-UA" sz="1600" b="0" i="1" dirty="0" err="1"/>
              <a:t>діє</a:t>
            </a:r>
            <a:r>
              <a:rPr lang="ru-UA" sz="1600" b="0" i="1" dirty="0"/>
              <a:t> як великий </a:t>
            </a:r>
            <a:r>
              <a:rPr lang="ru-UA" sz="1600" b="0" i="1" dirty="0" err="1"/>
              <a:t>спільний</a:t>
            </a:r>
            <a:r>
              <a:rPr lang="ru-UA" sz="1600" b="0" i="1" dirty="0"/>
              <a:t> проект, </a:t>
            </a:r>
            <a:r>
              <a:rPr lang="ru-UA" sz="1600" b="0" i="1" dirty="0" err="1"/>
              <a:t>який</a:t>
            </a:r>
            <a:r>
              <a:rPr lang="ru-UA" sz="1600" b="0" i="1" dirty="0"/>
              <a:t> </a:t>
            </a:r>
            <a:r>
              <a:rPr lang="ru-UA" sz="1600" b="0" i="1" dirty="0" err="1"/>
              <a:t>перетинає</a:t>
            </a:r>
            <a:r>
              <a:rPr lang="ru-UA" sz="1600" b="0" i="1" dirty="0"/>
              <a:t> </a:t>
            </a:r>
            <a:r>
              <a:rPr lang="ru-UA" sz="1600" b="0" i="1" dirty="0" err="1"/>
              <a:t>кордони</a:t>
            </a:r>
            <a:r>
              <a:rPr lang="ru-UA" sz="1600" b="0" i="1" dirty="0"/>
              <a:t>. То як нам </a:t>
            </a:r>
            <a:r>
              <a:rPr lang="ru-UA" sz="1600" b="0" i="1" dirty="0" err="1"/>
              <a:t>насправді</a:t>
            </a:r>
            <a:r>
              <a:rPr lang="ru-UA" sz="1600" b="0" i="1" dirty="0"/>
              <a:t> </a:t>
            </a:r>
            <a:r>
              <a:rPr lang="ru-UA" sz="1600" b="0" i="1" dirty="0" err="1"/>
              <a:t>підтримувати</a:t>
            </a:r>
            <a:r>
              <a:rPr lang="ru-UA" sz="1600" b="0" i="1" dirty="0"/>
              <a:t> </a:t>
            </a:r>
            <a:r>
              <a:rPr lang="ru-UA" sz="1600" b="0" i="1" dirty="0" err="1"/>
              <a:t>його</a:t>
            </a:r>
            <a:r>
              <a:rPr lang="ru-UA" sz="1600" b="0" i="1" dirty="0"/>
              <a:t> роботу? А </a:t>
            </a:r>
            <a:r>
              <a:rPr lang="ru-UA" sz="1600" b="0" i="1" dirty="0" err="1"/>
              <a:t>що</a:t>
            </a:r>
            <a:r>
              <a:rPr lang="ru-UA" sz="1600" b="0" i="1" dirty="0"/>
              <a:t> </a:t>
            </a:r>
            <a:r>
              <a:rPr lang="ru-UA" sz="1600" b="0" i="1" dirty="0" err="1"/>
              <a:t>відбувається</a:t>
            </a:r>
            <a:r>
              <a:rPr lang="ru-UA" sz="1600" b="0" i="1" dirty="0"/>
              <a:t>, коли в </a:t>
            </a:r>
            <a:r>
              <a:rPr lang="ru-UA" sz="1600" b="0" i="1" dirty="0" err="1"/>
              <a:t>Інтернеті</a:t>
            </a:r>
            <a:r>
              <a:rPr lang="ru-UA" sz="1600" b="0" i="1" dirty="0"/>
              <a:t> </a:t>
            </a:r>
            <a:r>
              <a:rPr lang="ru-UA" sz="1600" b="0" i="1" dirty="0" err="1"/>
              <a:t>щось</a:t>
            </a:r>
            <a:r>
              <a:rPr lang="ru-UA" sz="1600" b="0" i="1" dirty="0"/>
              <a:t> </a:t>
            </a:r>
            <a:r>
              <a:rPr lang="ru-UA" sz="1600" b="0" i="1" dirty="0" err="1"/>
              <a:t>іде</a:t>
            </a:r>
            <a:r>
              <a:rPr lang="ru-UA" sz="1600" b="0" i="1" dirty="0"/>
              <a:t> не так?</a:t>
            </a:r>
          </a:p>
          <a:p>
            <a:r>
              <a:rPr lang="ru-UA" sz="1600" b="0" i="1" dirty="0" err="1"/>
              <a:t>Якщо</a:t>
            </a:r>
            <a:r>
              <a:rPr lang="ru-UA" sz="1600" b="0" i="1" dirty="0"/>
              <a:t> вам </a:t>
            </a:r>
            <a:r>
              <a:rPr lang="ru-UA" sz="1600" b="0" i="1" dirty="0" err="1"/>
              <a:t>цікаво</a:t>
            </a:r>
            <a:r>
              <a:rPr lang="ru-UA" sz="1600" b="0" i="1" dirty="0"/>
              <a:t> </a:t>
            </a:r>
            <a:r>
              <a:rPr lang="ru-UA" sz="1600" b="0" i="1" dirty="0" err="1"/>
              <a:t>дізнатися</a:t>
            </a:r>
            <a:r>
              <a:rPr lang="ru-UA" sz="1600" b="0" i="1" dirty="0"/>
              <a:t> </a:t>
            </a:r>
            <a:r>
              <a:rPr lang="ru-UA" sz="1600" b="0" i="1" dirty="0" err="1"/>
              <a:t>більше</a:t>
            </a:r>
            <a:r>
              <a:rPr lang="ru-UA" sz="1600" b="0" i="1" dirty="0"/>
              <a:t> про те, як </a:t>
            </a:r>
            <a:r>
              <a:rPr lang="ru-UA" sz="1600" b="0" i="1" dirty="0" err="1"/>
              <a:t>дані</a:t>
            </a:r>
            <a:r>
              <a:rPr lang="ru-UA" sz="1600" b="0" i="1" dirty="0"/>
              <a:t> </a:t>
            </a:r>
            <a:r>
              <a:rPr lang="ru-UA" sz="1600" b="0" i="1" dirty="0" err="1"/>
              <a:t>збираються</a:t>
            </a:r>
            <a:r>
              <a:rPr lang="ru-UA" sz="1600" b="0" i="1" dirty="0"/>
              <a:t> та </a:t>
            </a:r>
            <a:r>
              <a:rPr lang="ru-UA" sz="1600" b="0" i="1" dirty="0" err="1"/>
              <a:t>зберігаються</a:t>
            </a:r>
            <a:r>
              <a:rPr lang="ru-UA" sz="1600" b="0" i="1" dirty="0"/>
              <a:t>, як вони </a:t>
            </a:r>
            <a:r>
              <a:rPr lang="ru-UA" sz="1600" b="0" i="1" dirty="0" err="1"/>
              <a:t>використовуються</a:t>
            </a:r>
            <a:r>
              <a:rPr lang="ru-UA" sz="1600" b="0" i="1" dirty="0"/>
              <a:t> для </a:t>
            </a:r>
            <a:r>
              <a:rPr lang="ru-UA" sz="1600" b="0" i="1" dirty="0" err="1"/>
              <a:t>моніторингу</a:t>
            </a:r>
            <a:r>
              <a:rPr lang="ru-UA" sz="1600" b="0" i="1" dirty="0"/>
              <a:t> </a:t>
            </a:r>
            <a:r>
              <a:rPr lang="ru-UA" sz="1600" b="0" i="1" dirty="0" err="1"/>
              <a:t>мережі</a:t>
            </a:r>
            <a:r>
              <a:rPr lang="ru-UA" sz="1600" b="0" i="1" dirty="0"/>
              <a:t> та </a:t>
            </a:r>
            <a:r>
              <a:rPr lang="ru-UA" sz="1600" b="0" i="1" dirty="0" err="1"/>
              <a:t>чому</a:t>
            </a:r>
            <a:r>
              <a:rPr lang="ru-UA" sz="1600" b="0" i="1" dirty="0"/>
              <a:t> </a:t>
            </a:r>
            <a:r>
              <a:rPr lang="ru-UA" sz="1600" b="0" i="1" dirty="0" err="1"/>
              <a:t>це</a:t>
            </a:r>
            <a:r>
              <a:rPr lang="ru-UA" sz="1600" b="0" i="1" dirty="0"/>
              <a:t> так </a:t>
            </a:r>
            <a:r>
              <a:rPr lang="ru-UA" sz="1600" b="0" i="1" dirty="0" err="1"/>
              <a:t>важливо</a:t>
            </a:r>
            <a:r>
              <a:rPr lang="ru-UA" sz="1600" b="0" i="1" dirty="0"/>
              <a:t> для базового </a:t>
            </a:r>
            <a:r>
              <a:rPr lang="ru-UA" sz="1600" b="0" i="1" dirty="0" err="1"/>
              <a:t>функціонування</a:t>
            </a:r>
            <a:r>
              <a:rPr lang="ru-UA" sz="1600" b="0" i="1" dirty="0"/>
              <a:t> </a:t>
            </a:r>
            <a:r>
              <a:rPr lang="ru-UA" sz="1600" b="0" i="1" dirty="0" err="1"/>
              <a:t>Інтернету</a:t>
            </a:r>
            <a:r>
              <a:rPr lang="ru-UA" sz="1600" b="0" i="1" dirty="0"/>
              <a:t> – </a:t>
            </a:r>
            <a:r>
              <a:rPr lang="ru-UA" sz="1600" b="0" i="1" dirty="0" err="1"/>
              <a:t>підключайтеся</a:t>
            </a:r>
            <a:r>
              <a:rPr lang="ru-UA" sz="1600" b="0" i="1" dirty="0"/>
              <a:t> до </a:t>
            </a:r>
            <a:r>
              <a:rPr lang="ru-UA" sz="1600" b="0" i="1" dirty="0" err="1"/>
              <a:t>повідомлень</a:t>
            </a:r>
            <a:r>
              <a:rPr lang="ru-UA" sz="1600" b="0" i="1" dirty="0"/>
              <a:t> людей, </a:t>
            </a:r>
            <a:r>
              <a:rPr lang="ru-UA" sz="1600" b="0" i="1" dirty="0" err="1"/>
              <a:t>які</a:t>
            </a:r>
            <a:r>
              <a:rPr lang="ru-UA" sz="1600" b="0" i="1" dirty="0"/>
              <a:t> </a:t>
            </a:r>
            <a:r>
              <a:rPr lang="ru-UA" sz="1600" b="0" i="1" dirty="0" err="1"/>
              <a:t>реалізують</a:t>
            </a:r>
            <a:r>
              <a:rPr lang="ru-UA" sz="1600" b="0" i="1" dirty="0"/>
              <a:t> </a:t>
            </a:r>
            <a:r>
              <a:rPr lang="ru-UA" sz="1600" b="0" i="1" dirty="0" err="1"/>
              <a:t>такі</a:t>
            </a:r>
            <a:r>
              <a:rPr lang="ru-UA" sz="1600" b="0" i="1" dirty="0"/>
              <a:t> </a:t>
            </a:r>
            <a:r>
              <a:rPr lang="ru-UA" sz="1600" b="0" i="1" dirty="0" err="1"/>
              <a:t>проекти</a:t>
            </a:r>
            <a:r>
              <a:rPr lang="ru-UA" sz="1600" b="0" i="1" dirty="0"/>
              <a:t>, та тих, </a:t>
            </a:r>
            <a:r>
              <a:rPr lang="ru-UA" sz="1600" b="0" i="1" dirty="0" err="1"/>
              <a:t>хто</a:t>
            </a:r>
            <a:r>
              <a:rPr lang="ru-UA" sz="1600" b="0" i="1" dirty="0"/>
              <a:t> </a:t>
            </a:r>
            <a:r>
              <a:rPr lang="ru-UA" sz="1600" b="0" i="1" dirty="0" err="1"/>
              <a:t>їх</a:t>
            </a:r>
            <a:r>
              <a:rPr lang="ru-UA" sz="1600" b="0" i="1" dirty="0"/>
              <a:t> </a:t>
            </a:r>
            <a:r>
              <a:rPr lang="ru-UA" sz="1600" b="0" i="1" dirty="0" err="1"/>
              <a:t>використовує</a:t>
            </a:r>
            <a:r>
              <a:rPr lang="ru-UA" sz="1600" b="0" i="1" dirty="0"/>
              <a:t>. </a:t>
            </a:r>
            <a:r>
              <a:rPr lang="ru-UA" sz="1600" b="0" i="1" dirty="0" err="1"/>
              <a:t>їм</a:t>
            </a:r>
            <a:r>
              <a:rPr lang="ru-UA" sz="1600" b="0" i="1" dirty="0"/>
              <a:t>, </a:t>
            </a:r>
            <a:r>
              <a:rPr lang="ru-UA" sz="1600" b="0" i="1" dirty="0" err="1"/>
              <a:t>щоб</a:t>
            </a:r>
            <a:r>
              <a:rPr lang="ru-UA" sz="1600" b="0" i="1" dirty="0"/>
              <a:t> </a:t>
            </a:r>
            <a:r>
              <a:rPr lang="ru-UA" sz="1600" b="0" i="1" dirty="0" err="1"/>
              <a:t>зрозуміти</a:t>
            </a:r>
            <a:r>
              <a:rPr lang="ru-UA" sz="1600" b="0" i="1" dirty="0"/>
              <a:t> </a:t>
            </a:r>
            <a:r>
              <a:rPr lang="ru-UA" sz="1600" b="0" i="1" dirty="0" err="1"/>
              <a:t>підключення</a:t>
            </a:r>
            <a:r>
              <a:rPr lang="ru-UA" sz="1600" b="0" i="1" dirty="0"/>
              <a:t> до </a:t>
            </a:r>
            <a:r>
              <a:rPr lang="ru-UA" sz="1600" b="0" i="1" dirty="0" err="1"/>
              <a:t>Інтернету</a:t>
            </a:r>
            <a:r>
              <a:rPr lang="ru-UA" sz="1600" b="0" i="1" dirty="0"/>
              <a:t>.</a:t>
            </a:r>
          </a:p>
          <a:p>
            <a:r>
              <a:rPr lang="ru-UA" sz="1600" b="0" i="1" dirty="0" err="1"/>
              <a:t>Приєднуйтесь</a:t>
            </a:r>
            <a:r>
              <a:rPr lang="ru-UA" sz="1600" b="0" i="1" dirty="0"/>
              <a:t> до нас, </a:t>
            </a:r>
            <a:r>
              <a:rPr lang="ru-UA" sz="1600" b="0" i="1" dirty="0" err="1"/>
              <a:t>щоб</a:t>
            </a:r>
            <a:r>
              <a:rPr lang="ru-UA" sz="1600" b="0" i="1" dirty="0"/>
              <a:t> </a:t>
            </a:r>
            <a:r>
              <a:rPr lang="ru-UA" sz="1600" b="0" i="1" dirty="0" err="1"/>
              <a:t>отримати</a:t>
            </a:r>
            <a:r>
              <a:rPr lang="ru-UA" sz="1600" b="0" i="1" dirty="0"/>
              <a:t> </a:t>
            </a:r>
            <a:r>
              <a:rPr lang="ru-UA" sz="1600" b="0" i="1" dirty="0" err="1"/>
              <a:t>можливість</a:t>
            </a:r>
            <a:r>
              <a:rPr lang="ru-UA" sz="1600" b="0" i="1" dirty="0"/>
              <a:t> </a:t>
            </a:r>
            <a:r>
              <a:rPr lang="ru-UA" sz="1600" b="0" i="1" dirty="0" err="1"/>
              <a:t>почути</a:t>
            </a:r>
            <a:r>
              <a:rPr lang="ru-UA" sz="1600" b="0" i="1" dirty="0"/>
              <a:t> </a:t>
            </a:r>
            <a:r>
              <a:rPr lang="ru-UA" sz="1600" b="0" i="1" dirty="0" err="1"/>
              <a:t>виступи</a:t>
            </a:r>
            <a:r>
              <a:rPr lang="ru-UA" sz="1600" b="0" i="1" dirty="0"/>
              <a:t> наших </a:t>
            </a:r>
            <a:r>
              <a:rPr lang="ru-UA" sz="1600" b="0" i="1" dirty="0" err="1"/>
              <a:t>доповідачів</a:t>
            </a:r>
            <a:r>
              <a:rPr lang="ru-UA" sz="1600" b="0" i="1" dirty="0"/>
              <a:t>, </a:t>
            </a:r>
            <a:r>
              <a:rPr lang="ru-UA" sz="1600" b="0" i="1" dirty="0" err="1"/>
              <a:t>кожен</a:t>
            </a:r>
            <a:r>
              <a:rPr lang="ru-UA" sz="1600" b="0" i="1" dirty="0"/>
              <a:t> з </a:t>
            </a:r>
            <a:r>
              <a:rPr lang="ru-UA" sz="1600" b="0" i="1" dirty="0" err="1"/>
              <a:t>яких</a:t>
            </a:r>
            <a:r>
              <a:rPr lang="ru-UA" sz="1600" b="0" i="1" dirty="0"/>
              <a:t> </a:t>
            </a:r>
            <a:r>
              <a:rPr lang="ru-UA" sz="1600" b="0" i="1" dirty="0" err="1"/>
              <a:t>протягом</a:t>
            </a:r>
            <a:r>
              <a:rPr lang="ru-UA" sz="1600" b="0" i="1" dirty="0"/>
              <a:t> </a:t>
            </a:r>
            <a:r>
              <a:rPr lang="ru-UA" sz="1600" b="0" i="1" dirty="0" err="1"/>
              <a:t>багатьох</a:t>
            </a:r>
            <a:r>
              <a:rPr lang="ru-UA" sz="1600" b="0" i="1" dirty="0"/>
              <a:t> </a:t>
            </a:r>
            <a:r>
              <a:rPr lang="ru-UA" sz="1600" b="0" i="1" dirty="0" err="1"/>
              <a:t>років</a:t>
            </a:r>
            <a:r>
              <a:rPr lang="ru-UA" sz="1600" b="0" i="1" dirty="0"/>
              <a:t> </a:t>
            </a:r>
            <a:r>
              <a:rPr lang="ru-UA" sz="1600" b="0" i="1" dirty="0" err="1"/>
              <a:t>зробив</a:t>
            </a:r>
            <a:r>
              <a:rPr lang="ru-UA" sz="1600" b="0" i="1" dirty="0"/>
              <a:t> </a:t>
            </a:r>
            <a:r>
              <a:rPr lang="ru-UA" sz="1600" b="0" i="1" dirty="0" err="1"/>
              <a:t>свій</a:t>
            </a:r>
            <a:r>
              <a:rPr lang="ru-UA" sz="1600" b="0" i="1" dirty="0"/>
              <a:t> </a:t>
            </a:r>
            <a:r>
              <a:rPr lang="ru-UA" sz="1600" b="0" i="1" dirty="0" err="1"/>
              <a:t>внесок</a:t>
            </a:r>
            <a:r>
              <a:rPr lang="ru-UA" sz="1600" b="0" i="1" dirty="0"/>
              <a:t> у </a:t>
            </a:r>
            <a:r>
              <a:rPr lang="ru-UA" sz="1600" b="0" i="1" dirty="0" err="1"/>
              <a:t>безперебійну</a:t>
            </a:r>
            <a:r>
              <a:rPr lang="ru-UA" sz="1600" b="0" i="1" dirty="0"/>
              <a:t> роботу </a:t>
            </a:r>
            <a:r>
              <a:rPr lang="ru-UA" sz="1600" b="0" i="1" dirty="0" err="1"/>
              <a:t>Інтернету</a:t>
            </a:r>
            <a:r>
              <a:rPr lang="ru-UA" sz="1600" b="0" i="1" dirty="0"/>
              <a:t>.</a:t>
            </a:r>
          </a:p>
        </p:txBody>
      </p:sp>
      <p:pic>
        <p:nvPicPr>
          <p:cNvPr id="9" name="Рисунок 8">
            <a:hlinkClick r:id="rId3"/>
            <a:extLst>
              <a:ext uri="{FF2B5EF4-FFF2-40B4-BE49-F238E27FC236}">
                <a16:creationId xmlns:a16="http://schemas.microsoft.com/office/drawing/2014/main" id="{84056920-9C4E-0888-789A-4C80CE478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203" y="1985634"/>
            <a:ext cx="6220020" cy="34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4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83" y="252149"/>
            <a:ext cx="11499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Основна</a:t>
            </a:r>
            <a:r>
              <a:rPr lang="ru-RU" sz="3200" b="1" dirty="0">
                <a:solidFill>
                  <a:schemeClr val="bg1"/>
                </a:solidFill>
              </a:rPr>
              <a:t> мета ISOC UA – </a:t>
            </a:r>
            <a:r>
              <a:rPr lang="ru-RU" sz="3200" b="1" dirty="0" err="1">
                <a:solidFill>
                  <a:schemeClr val="bg1"/>
                </a:solidFill>
              </a:rPr>
              <a:t>створення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 підставах довіри </a:t>
            </a:r>
            <a:r>
              <a:rPr lang="ru-RU" sz="3200" b="1" dirty="0" err="1">
                <a:solidFill>
                  <a:schemeClr val="bg1"/>
                </a:solidFill>
              </a:rPr>
              <a:t>майданчика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</a:rPr>
              <a:t>кооперації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r>
              <a:rPr lang="ru-RU" sz="3200" b="1" dirty="0" err="1">
                <a:solidFill>
                  <a:schemeClr val="bg1"/>
                </a:solidFill>
              </a:rPr>
              <a:t>усіма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учасниками</a:t>
            </a:r>
            <a:r>
              <a:rPr lang="ru-RU" sz="3200" b="1" dirty="0">
                <a:solidFill>
                  <a:schemeClr val="bg1"/>
                </a:solidFill>
              </a:rPr>
              <a:t> ринку,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майданчика старту та розвитку нових чемпіонів,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які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хочуть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домагатися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вільного</a:t>
            </a:r>
            <a:r>
              <a:rPr lang="ru-RU" sz="3200" b="1" dirty="0">
                <a:solidFill>
                  <a:schemeClr val="bg1"/>
                </a:solidFill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</a:rPr>
              <a:t>технічно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розвиненого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Інтернету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Україні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" y="3110131"/>
            <a:ext cx="6815924" cy="3407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AAC933-77C7-4338-91E7-B13797B89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15" y="5792035"/>
            <a:ext cx="3048000" cy="813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FC1C1-899C-84F5-0B09-4E8C21DDDEFC}"/>
              </a:ext>
            </a:extLst>
          </p:cNvPr>
          <p:cNvSpPr txBox="1"/>
          <p:nvPr/>
        </p:nvSpPr>
        <p:spPr>
          <a:xfrm>
            <a:off x="7677510" y="3836519"/>
            <a:ext cx="41418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Як приєднатися: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https://www.isoc-ua.org/pryyednujtesya-do-internet-suspilstv/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1DC9-7076-F825-B065-FC482E41762B}"/>
              </a:ext>
            </a:extLst>
          </p:cNvPr>
          <p:cNvSpPr txBox="1"/>
          <p:nvPr/>
        </p:nvSpPr>
        <p:spPr>
          <a:xfrm>
            <a:off x="7677510" y="3105834"/>
            <a:ext cx="4141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Сайт </a:t>
            </a:r>
            <a:r>
              <a:rPr lang="en-US" dirty="0">
                <a:solidFill>
                  <a:schemeClr val="bg1"/>
                </a:solidFill>
              </a:rPr>
              <a:t>ISOC UA: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https://www.isoc-ua.org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648D1-ECB3-EC0E-99DA-7A9BED6CA4D2}"/>
              </a:ext>
            </a:extLst>
          </p:cNvPr>
          <p:cNvSpPr txBox="1"/>
          <p:nvPr/>
        </p:nvSpPr>
        <p:spPr>
          <a:xfrm>
            <a:off x="7677510" y="4844203"/>
            <a:ext cx="3577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ISOC Ukraine Chapter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UA" dirty="0">
                <a:solidFill>
                  <a:schemeClr val="bg1"/>
                </a:solidFill>
              </a:rPr>
              <a:t>https://t.me/+wRYjxbXnWbE3ZDZi</a:t>
            </a:r>
          </a:p>
        </p:txBody>
      </p:sp>
    </p:spTree>
    <p:extLst>
      <p:ext uri="{BB962C8B-B14F-4D97-AF65-F5344CB8AC3E}">
        <p14:creationId xmlns:p14="http://schemas.microsoft.com/office/powerpoint/2010/main" val="392961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1" y="286809"/>
            <a:ext cx="9298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/>
              </a:rPr>
              <a:t>МІСІЯ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ISOC UA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425" y="1349733"/>
            <a:ext cx="11241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>
                <a:solidFill>
                  <a:schemeClr val="bg1"/>
                </a:solidFill>
                <a:effectLst/>
              </a:rPr>
              <a:t>Internet Society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або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i="0" dirty="0">
                <a:solidFill>
                  <a:schemeClr val="bg1"/>
                </a:solidFill>
                <a:effectLst/>
              </a:rPr>
              <a:t>ISOC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було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засновано у 1992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році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i="0" dirty="0">
                <a:solidFill>
                  <a:schemeClr val="bg1"/>
                </a:solidFill>
                <a:effectLst/>
              </a:rPr>
              <a:t>Головне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обґрунтування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–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забезпечення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організаційної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бази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та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фінансової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підтримки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процесу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розробки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стандартів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0" dirty="0" err="1">
                <a:solidFill>
                  <a:schemeClr val="bg1"/>
                </a:solidFill>
                <a:effectLst/>
              </a:rPr>
              <a:t>Інтернету</a:t>
            </a:r>
            <a:r>
              <a:rPr lang="ru-RU" sz="2000" i="0" dirty="0">
                <a:solidFill>
                  <a:schemeClr val="bg1"/>
                </a:solidFill>
                <a:effectLst/>
              </a:rPr>
              <a:t> (</a:t>
            </a:r>
            <a:r>
              <a:rPr lang="en-US" sz="2000" i="0" dirty="0">
                <a:solidFill>
                  <a:schemeClr val="bg1"/>
                </a:solidFill>
                <a:effectLst/>
              </a:rPr>
              <a:t>RFC of IETF)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119D5-22CF-481C-865E-3BBF218AA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EABA42-7EC5-41CD-ADF4-39CEE4C22356}"/>
              </a:ext>
            </a:extLst>
          </p:cNvPr>
          <p:cNvSpPr/>
          <p:nvPr/>
        </p:nvSpPr>
        <p:spPr>
          <a:xfrm>
            <a:off x="462425" y="2903454"/>
            <a:ext cx="114258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всіх</a:t>
            </a:r>
            <a:endParaRPr lang="ru-RU" sz="2000" dirty="0">
              <a:solidFill>
                <a:schemeClr val="bg1"/>
              </a:solidFill>
            </a:endParaRPr>
          </a:p>
          <a:p>
            <a:pPr marL="285750" lvl="1" indent="-285750" fontAlgn="base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повинен бути </a:t>
            </a:r>
            <a:r>
              <a:rPr lang="ru-RU" sz="2000" dirty="0" err="1">
                <a:solidFill>
                  <a:schemeClr val="bg1"/>
                </a:solidFill>
              </a:rPr>
              <a:t>відкритим</a:t>
            </a:r>
            <a:r>
              <a:rPr lang="ru-RU" sz="2000" dirty="0">
                <a:solidFill>
                  <a:schemeClr val="bg1"/>
                </a:solidFill>
              </a:rPr>
              <a:t>, глобально </a:t>
            </a:r>
            <a:r>
              <a:rPr lang="ru-RU" sz="2000" dirty="0" err="1">
                <a:solidFill>
                  <a:schemeClr val="bg1"/>
                </a:solidFill>
              </a:rPr>
              <a:t>пов'язаним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безпечним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заслуговуючим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довіру</a:t>
            </a:r>
            <a:endParaRPr lang="ru-RU" sz="2000" dirty="0">
              <a:solidFill>
                <a:schemeClr val="bg1"/>
              </a:solidFill>
            </a:endParaRPr>
          </a:p>
          <a:p>
            <a:pPr marL="285750" lvl="1" indent="-285750" fontAlgn="base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Створювати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просувати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захищати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розвивати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глобальний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сильний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endParaRPr lang="ru-RU" sz="2000" dirty="0">
              <a:solidFill>
                <a:schemeClr val="bg1"/>
              </a:solidFill>
            </a:endParaRPr>
          </a:p>
          <a:p>
            <a:pPr marL="285750" lvl="1" indent="-285750" fontAlgn="base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Постійна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взаємодія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спільноти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Internet Society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усіма</a:t>
            </a:r>
            <a:r>
              <a:rPr lang="ru-RU" sz="2000" dirty="0">
                <a:solidFill>
                  <a:schemeClr val="bg1"/>
                </a:solidFill>
              </a:rPr>
              <a:t> стейкхолдерами та акторами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– ключ до </a:t>
            </a:r>
            <a:r>
              <a:rPr lang="ru-RU" sz="2000" dirty="0" err="1">
                <a:solidFill>
                  <a:schemeClr val="bg1"/>
                </a:solidFill>
              </a:rPr>
              <a:t>успіху</a:t>
            </a:r>
            <a:endParaRPr lang="ru-RU" sz="2000" dirty="0">
              <a:solidFill>
                <a:schemeClr val="bg1"/>
              </a:solidFill>
            </a:endParaRPr>
          </a:p>
          <a:p>
            <a:pPr marL="285750" lvl="1" indent="-285750" fontAlgn="base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Добиватися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ефективності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показників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ефективності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зусиль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роботи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1" y="286809"/>
            <a:ext cx="9298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/>
              </a:rPr>
              <a:t>МІСІЯ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ISOC UA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860" y="1047171"/>
            <a:ext cx="11241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0" dirty="0">
                <a:solidFill>
                  <a:schemeClr val="bg1"/>
                </a:solidFill>
                <a:effectLst/>
              </a:rPr>
              <a:t>Internet Society Chapter Ukraine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зареєстровано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в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Україні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31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серпня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2021 року,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отримало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визнання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з боку 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ISOC 15 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листопада 2021 року.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Історія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створення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з 2010*.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0" dirty="0">
                <a:solidFill>
                  <a:schemeClr val="bg1"/>
                </a:solidFill>
                <a:effectLst/>
              </a:rPr>
              <a:t>Перед 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ISOC Chapter UA 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стоять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завдання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подальшого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розвитку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української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інтернет-спільноти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0" dirty="0">
                <a:solidFill>
                  <a:schemeClr val="bg1"/>
                </a:solidFill>
                <a:effectLst/>
              </a:rPr>
              <a:t>Як ми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розуміємо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</a:rPr>
              <a:t>розвиток</a:t>
            </a:r>
            <a:r>
              <a:rPr lang="ru-RU" sz="2000" b="1" i="0" dirty="0">
                <a:solidFill>
                  <a:schemeClr val="bg1"/>
                </a:solidFill>
                <a:effectLst/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119D5-22CF-481C-865E-3BBF218AA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DC74CF-CF16-4B90-BD9B-60321D6D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81" y="3429000"/>
            <a:ext cx="3720677" cy="209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783A7F-F925-480E-8A39-B46FB72D685B}"/>
              </a:ext>
            </a:extLst>
          </p:cNvPr>
          <p:cNvSpPr/>
          <p:nvPr/>
        </p:nvSpPr>
        <p:spPr>
          <a:xfrm>
            <a:off x="702537" y="2868428"/>
            <a:ext cx="762195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Aft>
                <a:spcPts val="300"/>
              </a:spcAft>
              <a:buSzPct val="130000"/>
            </a:pPr>
            <a:r>
              <a:rPr lang="ru-RU" sz="2000" dirty="0" err="1">
                <a:solidFill>
                  <a:schemeClr val="bg1"/>
                </a:solidFill>
              </a:rPr>
              <a:t>Насамперед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системи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ДОВІРИ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інтернет-середовищі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marL="0" lvl="1" fontAlgn="base">
              <a:spcAft>
                <a:spcPts val="300"/>
              </a:spcAft>
              <a:buSzPct val="130000"/>
            </a:pPr>
            <a:r>
              <a:rPr lang="ru-RU" sz="2000" dirty="0" err="1">
                <a:solidFill>
                  <a:schemeClr val="bg1"/>
                </a:solidFill>
              </a:rPr>
              <a:t>Залучення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законодавчих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регуляторних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адміністративних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технічних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технологічних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ініціатив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marL="0" lvl="1" fontAlgn="base">
              <a:spcAft>
                <a:spcPts val="300"/>
              </a:spcAft>
              <a:buSzPct val="130000"/>
            </a:pPr>
            <a:r>
              <a:rPr lang="ru-RU" sz="2000" dirty="0" err="1">
                <a:solidFill>
                  <a:schemeClr val="bg1"/>
                </a:solidFill>
              </a:rPr>
              <a:t>Залучення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студентів</a:t>
            </a:r>
            <a:r>
              <a:rPr lang="ru-RU" sz="2000" dirty="0">
                <a:solidFill>
                  <a:schemeClr val="bg1"/>
                </a:solidFill>
              </a:rPr>
              <a:t> та молодого </a:t>
            </a:r>
            <a:r>
              <a:rPr lang="ru-RU" sz="2000" dirty="0" err="1">
                <a:solidFill>
                  <a:schemeClr val="bg1"/>
                </a:solidFill>
              </a:rPr>
              <a:t>покоління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роз'яснення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принципів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роботи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набуття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навичок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законодавчими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регуляторними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адміністративними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технічними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технологічними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ініціативами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marL="0" lvl="1" fontAlgn="base">
              <a:spcAft>
                <a:spcPts val="300"/>
              </a:spcAft>
              <a:buSzPct val="130000"/>
            </a:pPr>
            <a:r>
              <a:rPr lang="ru-RU" sz="2000" dirty="0">
                <a:solidFill>
                  <a:schemeClr val="bg1"/>
                </a:solidFill>
              </a:rPr>
              <a:t>Робота з </a:t>
            </a:r>
            <a:r>
              <a:rPr lang="ru-RU" sz="2000" dirty="0" err="1">
                <a:solidFill>
                  <a:schemeClr val="bg1"/>
                </a:solidFill>
              </a:rPr>
              <a:t>різними</a:t>
            </a:r>
            <a:r>
              <a:rPr lang="ru-RU" sz="2000" dirty="0">
                <a:solidFill>
                  <a:schemeClr val="bg1"/>
                </a:solidFill>
              </a:rPr>
              <a:t> стейкхолдерами та акторами.</a:t>
            </a:r>
          </a:p>
          <a:p>
            <a:pPr marL="0" lvl="1" fontAlgn="base">
              <a:spcAft>
                <a:spcPts val="300"/>
              </a:spcAft>
              <a:buSzPct val="130000"/>
            </a:pPr>
            <a:r>
              <a:rPr lang="ru-RU" sz="2000" dirty="0">
                <a:solidFill>
                  <a:schemeClr val="bg1"/>
                </a:solidFill>
              </a:rPr>
              <a:t>Практична школа як </a:t>
            </a:r>
            <a:r>
              <a:rPr lang="ru-RU" sz="2000" dirty="0" err="1">
                <a:solidFill>
                  <a:schemeClr val="bg1"/>
                </a:solidFill>
              </a:rPr>
              <a:t>просувати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ініціативи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міжнародному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співтоваристві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6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1" y="286809"/>
            <a:ext cx="9298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/>
              </a:rPr>
              <a:t>МІСІЯ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ISOC UA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119D5-22CF-481C-865E-3BBF218AA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EABA42-7EC5-41CD-ADF4-39CEE4C22356}"/>
              </a:ext>
            </a:extLst>
          </p:cNvPr>
          <p:cNvSpPr/>
          <p:nvPr/>
        </p:nvSpPr>
        <p:spPr>
          <a:xfrm>
            <a:off x="626114" y="4086080"/>
            <a:ext cx="6141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Aft>
                <a:spcPts val="600"/>
              </a:spcAft>
              <a:buSzPct val="130000"/>
            </a:pPr>
            <a:r>
              <a:rPr lang="ru-RU" sz="2000" dirty="0" err="1">
                <a:solidFill>
                  <a:schemeClr val="bg1"/>
                </a:solidFill>
              </a:rPr>
              <a:t>Спираючись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досвід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дискусій</a:t>
            </a:r>
            <a:r>
              <a:rPr lang="ru-RU" sz="2000" dirty="0">
                <a:solidFill>
                  <a:schemeClr val="bg1"/>
                </a:solidFill>
              </a:rPr>
              <a:t> у рамках глобального ISOC, ми </a:t>
            </a:r>
            <a:r>
              <a:rPr lang="ru-RU" sz="2000" dirty="0" err="1">
                <a:solidFill>
                  <a:schemeClr val="bg1"/>
                </a:solidFill>
              </a:rPr>
              <a:t>хочемо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сформувати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країні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незалежну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нейтральну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експертну</a:t>
            </a:r>
            <a:r>
              <a:rPr lang="ru-RU" sz="2000" dirty="0">
                <a:solidFill>
                  <a:schemeClr val="bg1"/>
                </a:solidFill>
              </a:rPr>
              <a:t> платформу для </a:t>
            </a:r>
            <a:r>
              <a:rPr lang="ru-RU" sz="2000" dirty="0" err="1">
                <a:solidFill>
                  <a:schemeClr val="bg1"/>
                </a:solidFill>
              </a:rPr>
              <a:t>вироблення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рішень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розробки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проектів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дозволять нам разом </a:t>
            </a:r>
            <a:r>
              <a:rPr lang="ru-RU" sz="2000" dirty="0" err="1">
                <a:solidFill>
                  <a:schemeClr val="bg1"/>
                </a:solidFill>
              </a:rPr>
              <a:t>будувати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на благо </a:t>
            </a:r>
            <a:r>
              <a:rPr lang="ru-RU" sz="2000" dirty="0" err="1">
                <a:solidFill>
                  <a:schemeClr val="bg1"/>
                </a:solidFill>
              </a:rPr>
              <a:t>всіх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9397CA-4382-4591-8AF6-93B9F567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48" y="3630254"/>
            <a:ext cx="4540836" cy="2542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004F60-8E7E-4CE3-AE46-0B2FEC87F05A}"/>
              </a:ext>
            </a:extLst>
          </p:cNvPr>
          <p:cNvSpPr/>
          <p:nvPr/>
        </p:nvSpPr>
        <p:spPr>
          <a:xfrm>
            <a:off x="4355690" y="1492155"/>
            <a:ext cx="675476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Aft>
                <a:spcPts val="600"/>
              </a:spcAft>
              <a:buSzPct val="130000"/>
            </a:pPr>
            <a:r>
              <a:rPr lang="ru-RU" sz="2000" dirty="0" err="1">
                <a:solidFill>
                  <a:schemeClr val="bg1"/>
                </a:solidFill>
              </a:rPr>
              <a:t>Насамперед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маємо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проблеми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управлінням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en-US" sz="2000" b="1" dirty="0">
                <a:solidFill>
                  <a:srgbClr val="FF0000"/>
                </a:solidFill>
              </a:rPr>
              <a:t>Internet Governance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lvl="1" fontAlgn="base">
              <a:spcAft>
                <a:spcPts val="600"/>
              </a:spcAft>
              <a:buSzPct val="130000"/>
            </a:pPr>
            <a:r>
              <a:rPr lang="ru-RU" sz="2000" dirty="0">
                <a:solidFill>
                  <a:schemeClr val="bg1"/>
                </a:solidFill>
              </a:rPr>
              <a:t>Ми </a:t>
            </a:r>
            <a:r>
              <a:rPr lang="ru-RU" sz="2000" dirty="0" err="1">
                <a:solidFill>
                  <a:schemeClr val="bg1"/>
                </a:solidFill>
              </a:rPr>
              <a:t>бачимо</a:t>
            </a:r>
            <a:r>
              <a:rPr lang="ru-RU" sz="2000" dirty="0">
                <a:solidFill>
                  <a:schemeClr val="bg1"/>
                </a:solidFill>
              </a:rPr>
              <a:t> свою мету в </a:t>
            </a:r>
            <a:r>
              <a:rPr lang="uk-UA" sz="2000" dirty="0">
                <a:solidFill>
                  <a:schemeClr val="bg1"/>
                </a:solidFill>
              </a:rPr>
              <a:t>досягненні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залучення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всіх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зацікавлених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сторін</a:t>
            </a:r>
            <a:r>
              <a:rPr lang="ru-RU" sz="2000" b="1" u="sng" dirty="0">
                <a:solidFill>
                  <a:srgbClr val="00B050"/>
                </a:solidFill>
              </a:rPr>
              <a:t> до </a:t>
            </a:r>
            <a:r>
              <a:rPr lang="ru-RU" sz="2000" b="1" u="sng" dirty="0" err="1">
                <a:solidFill>
                  <a:srgbClr val="00B050"/>
                </a:solidFill>
              </a:rPr>
              <a:t>вирішення</a:t>
            </a:r>
            <a:r>
              <a:rPr lang="ru-RU" sz="2000" b="1" u="sng" dirty="0">
                <a:solidFill>
                  <a:srgbClr val="00B050"/>
                </a:solidFill>
              </a:rPr>
              <a:t> проблем, </a:t>
            </a:r>
            <a:r>
              <a:rPr lang="ru-RU" sz="2000" b="1" u="sng" dirty="0" err="1">
                <a:solidFill>
                  <a:srgbClr val="00B050"/>
                </a:solidFill>
              </a:rPr>
              <a:t>побудові</a:t>
            </a:r>
            <a:r>
              <a:rPr lang="ru-RU" sz="2000" b="1" u="sng" dirty="0">
                <a:solidFill>
                  <a:srgbClr val="00B050"/>
                </a:solidFill>
              </a:rPr>
              <a:t> конструктивного </a:t>
            </a:r>
            <a:r>
              <a:rPr lang="ru-RU" sz="2000" b="1" u="sng" dirty="0" err="1">
                <a:solidFill>
                  <a:srgbClr val="00B050"/>
                </a:solidFill>
              </a:rPr>
              <a:t>діалогу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між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усіма</a:t>
            </a:r>
            <a:r>
              <a:rPr lang="ru-RU" sz="2000" b="1" u="sng" dirty="0">
                <a:solidFill>
                  <a:srgbClr val="00B050"/>
                </a:solidFill>
              </a:rPr>
              <a:t> </a:t>
            </a:r>
            <a:r>
              <a:rPr lang="ru-RU" sz="2000" b="1" u="sng" dirty="0" err="1">
                <a:solidFill>
                  <a:srgbClr val="00B050"/>
                </a:solidFill>
              </a:rPr>
              <a:t>учасниками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Multistakeholderism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9F0B4A-9107-4815-9BBC-5C27F0EBD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57" y="1122979"/>
            <a:ext cx="2478955" cy="2407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1" y="286809"/>
            <a:ext cx="9298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/>
              </a:rPr>
              <a:t>ЗАВДАННЯ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ISOC UA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119D5-22CF-481C-865E-3BBF218AA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FDE46F-00EE-40A5-9894-F7724FE328A8}"/>
              </a:ext>
            </a:extLst>
          </p:cNvPr>
          <p:cNvSpPr/>
          <p:nvPr/>
        </p:nvSpPr>
        <p:spPr>
          <a:xfrm>
            <a:off x="447105" y="961662"/>
            <a:ext cx="1142580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створенню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точок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зростання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ринку:</a:t>
            </a:r>
          </a:p>
          <a:p>
            <a:pPr marL="800100" lvl="2" indent="-342900" fontAlgn="base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сегмента </a:t>
            </a:r>
            <a:r>
              <a:rPr lang="ru-RU" sz="2000" dirty="0" err="1">
                <a:solidFill>
                  <a:schemeClr val="bg1"/>
                </a:solidFill>
              </a:rPr>
              <a:t>операторів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інфраструктури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pPr marL="800100" lvl="2" indent="-342900" fontAlgn="base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впровадженню</a:t>
            </a:r>
            <a:r>
              <a:rPr lang="ru-RU" sz="2000" dirty="0">
                <a:solidFill>
                  <a:schemeClr val="bg1"/>
                </a:solidFill>
              </a:rPr>
              <a:t> IoT </a:t>
            </a:r>
            <a:r>
              <a:rPr lang="ru-RU" sz="2000" dirty="0" err="1">
                <a:solidFill>
                  <a:schemeClr val="bg1"/>
                </a:solidFill>
              </a:rPr>
              <a:t>рішень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pPr marL="800100" lvl="2" indent="-342900" fontAlgn="base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операторських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клієнтських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сервісів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pPr marL="800100" lvl="2" indent="-342900" fontAlgn="base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конвергентного </a:t>
            </a:r>
            <a:r>
              <a:rPr lang="ru-RU" sz="2000" dirty="0" err="1">
                <a:solidFill>
                  <a:schemeClr val="bg1"/>
                </a:solidFill>
              </a:rPr>
              <a:t>середовища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pPr marL="800100" lvl="2" indent="-342900" fontAlgn="base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засобів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безпечного</a:t>
            </a:r>
            <a:r>
              <a:rPr lang="ru-RU" sz="2000" dirty="0">
                <a:solidFill>
                  <a:schemeClr val="bg1"/>
                </a:solidFill>
              </a:rPr>
              <a:t> доступу до </a:t>
            </a:r>
            <a:r>
              <a:rPr lang="ru-RU" sz="2000" dirty="0" err="1">
                <a:solidFill>
                  <a:schemeClr val="bg1"/>
                </a:solidFill>
              </a:rPr>
              <a:t>Інтернету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послуг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доступ до </a:t>
            </a:r>
            <a:r>
              <a:rPr lang="ru-RU" sz="2000" dirty="0" err="1">
                <a:solidFill>
                  <a:schemeClr val="bg1"/>
                </a:solidFill>
              </a:rPr>
              <a:t>сільських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віддалених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районів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створення</a:t>
            </a:r>
            <a:r>
              <a:rPr lang="ru-RU" sz="2000" dirty="0">
                <a:solidFill>
                  <a:schemeClr val="bg1"/>
                </a:solidFill>
              </a:rPr>
              <a:t> умов для </a:t>
            </a:r>
            <a:r>
              <a:rPr lang="ru-RU" sz="2000" dirty="0" err="1">
                <a:solidFill>
                  <a:schemeClr val="bg1"/>
                </a:solidFill>
              </a:rPr>
              <a:t>вільного</a:t>
            </a:r>
            <a:r>
              <a:rPr lang="ru-RU" sz="2000" dirty="0">
                <a:solidFill>
                  <a:schemeClr val="bg1"/>
                </a:solidFill>
              </a:rPr>
              <a:t> доступу до </a:t>
            </a:r>
            <a:r>
              <a:rPr lang="ru-RU" sz="2000" dirty="0" err="1">
                <a:solidFill>
                  <a:schemeClr val="bg1"/>
                </a:solidFill>
              </a:rPr>
              <a:t>знань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зростанню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сервісів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механізмів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саморегулювання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пошук</a:t>
            </a:r>
            <a:r>
              <a:rPr lang="ru-RU" sz="2000" dirty="0">
                <a:solidFill>
                  <a:schemeClr val="bg1"/>
                </a:solidFill>
              </a:rPr>
              <a:t> балансу </a:t>
            </a:r>
            <a:r>
              <a:rPr lang="ru-RU" sz="2000" dirty="0" err="1">
                <a:solidFill>
                  <a:schemeClr val="bg1"/>
                </a:solidFill>
              </a:rPr>
              <a:t>між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державним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регулюванням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саморегулюванням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вдосконалення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IPX </a:t>
            </a:r>
            <a:r>
              <a:rPr lang="ru-RU" sz="2000" dirty="0" err="1">
                <a:solidFill>
                  <a:schemeClr val="bg1"/>
                </a:solidFill>
              </a:rPr>
              <a:t>системи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інфраструктури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створення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ефективного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захисту</a:t>
            </a:r>
            <a:r>
              <a:rPr lang="ru-RU" sz="2000" dirty="0">
                <a:solidFill>
                  <a:schemeClr val="bg1"/>
                </a:solidFill>
              </a:rPr>
              <a:t> прав </a:t>
            </a:r>
            <a:r>
              <a:rPr lang="ru-RU" sz="2000" dirty="0" err="1">
                <a:solidFill>
                  <a:schemeClr val="bg1"/>
                </a:solidFill>
              </a:rPr>
              <a:t>інтелектуальної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власності</a:t>
            </a:r>
            <a:r>
              <a:rPr lang="ru-RU" sz="2000" dirty="0">
                <a:solidFill>
                  <a:schemeClr val="bg1"/>
                </a:solidFill>
              </a:rPr>
              <a:t> та прав особи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порушень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Інтернеті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marL="342900" lvl="1" indent="-342900" fontAlgn="base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/>
                </a:solidFill>
              </a:rPr>
              <a:t>побудова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загальної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системи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довіри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екосистемі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5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14" y="1053274"/>
            <a:ext cx="11687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Протидія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інтернет-загрозам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Продовження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зусиль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країнах</a:t>
            </a:r>
            <a:r>
              <a:rPr lang="ru-RU" dirty="0">
                <a:solidFill>
                  <a:schemeClr val="bg1"/>
                </a:solidFill>
              </a:rPr>
              <a:t>, де ми </a:t>
            </a:r>
            <a:r>
              <a:rPr lang="ru-RU" dirty="0" err="1">
                <a:solidFill>
                  <a:schemeClr val="bg1"/>
                </a:solidFill>
              </a:rPr>
              <a:t>бачимо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впливових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загроз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Прогнозування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виявлення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реагування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непередбачені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загрози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тактики </a:t>
            </a:r>
            <a:r>
              <a:rPr lang="ru-RU" dirty="0" err="1">
                <a:solidFill>
                  <a:schemeClr val="bg1"/>
                </a:solidFill>
              </a:rPr>
              <a:t>швидкої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мобілізації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пропаганди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доповнюють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зусилля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Об'єднаних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Націй</a:t>
            </a:r>
            <a:r>
              <a:rPr lang="ru-RU" dirty="0">
                <a:solidFill>
                  <a:schemeClr val="bg1"/>
                </a:solidFill>
              </a:rPr>
              <a:t> (ООН).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Зміцнення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розширення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прихильників-однодумців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посилення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послання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припинення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фрагментації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Розширення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застосування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шифрування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Шифрування</a:t>
            </a:r>
            <a:r>
              <a:rPr lang="ru-RU" dirty="0">
                <a:solidFill>
                  <a:schemeClr val="bg1"/>
                </a:solidFill>
              </a:rPr>
              <a:t> життєво </a:t>
            </a:r>
            <a:r>
              <a:rPr lang="ru-RU" dirty="0" err="1">
                <a:solidFill>
                  <a:schemeClr val="bg1"/>
                </a:solidFill>
              </a:rPr>
              <a:t>важливе</a:t>
            </a:r>
            <a:r>
              <a:rPr lang="ru-RU" dirty="0">
                <a:solidFill>
                  <a:schemeClr val="bg1"/>
                </a:solidFill>
              </a:rPr>
              <a:t> для онлайн-</a:t>
            </a:r>
            <a:r>
              <a:rPr lang="ru-RU" dirty="0" err="1">
                <a:solidFill>
                  <a:schemeClr val="bg1"/>
                </a:solidFill>
              </a:rPr>
              <a:t>безпеки</a:t>
            </a:r>
            <a:r>
              <a:rPr lang="ru-RU" dirty="0">
                <a:solidFill>
                  <a:schemeClr val="bg1"/>
                </a:solidFill>
              </a:rPr>
              <a:t>, особливо для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Інформування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урядів</a:t>
            </a:r>
            <a:r>
              <a:rPr lang="ru-RU" dirty="0">
                <a:solidFill>
                  <a:schemeClr val="bg1"/>
                </a:solidFill>
              </a:rPr>
              <a:t> про те, як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безпечним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яскравих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, таких як </a:t>
            </a:r>
            <a:r>
              <a:rPr lang="ru-RU" dirty="0" err="1">
                <a:solidFill>
                  <a:schemeClr val="bg1"/>
                </a:solidFill>
              </a:rPr>
              <a:t>Всесвітній</a:t>
            </a:r>
            <a:r>
              <a:rPr lang="ru-RU" dirty="0">
                <a:solidFill>
                  <a:schemeClr val="bg1"/>
                </a:solidFill>
              </a:rPr>
              <a:t> день </a:t>
            </a:r>
            <a:r>
              <a:rPr lang="ru-RU" dirty="0" err="1">
                <a:solidFill>
                  <a:schemeClr val="bg1"/>
                </a:solidFill>
              </a:rPr>
              <a:t>шифрування</a:t>
            </a:r>
            <a:r>
              <a:rPr lang="ru-RU" dirty="0">
                <a:solidFill>
                  <a:schemeClr val="bg1"/>
                </a:solidFill>
              </a:rPr>
              <a:t>, та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кампаній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протягом</a:t>
            </a:r>
            <a:r>
              <a:rPr lang="ru-RU" dirty="0">
                <a:solidFill>
                  <a:schemeClr val="bg1"/>
                </a:solidFill>
              </a:rPr>
              <a:t> року,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привернути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прихильників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інформаційної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практичної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покращення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ситуації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Дотримання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конструктивної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інтернет-політики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Ґрунтуючись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реальній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політиці</a:t>
            </a:r>
            <a:r>
              <a:rPr lang="ru-RU" dirty="0">
                <a:solidFill>
                  <a:schemeClr val="bg1"/>
                </a:solidFill>
              </a:rPr>
              <a:t> та передовому </a:t>
            </a:r>
            <a:r>
              <a:rPr lang="ru-RU" dirty="0" err="1">
                <a:solidFill>
                  <a:schemeClr val="bg1"/>
                </a:solidFill>
              </a:rPr>
              <a:t>досвіді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підходи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завдадуть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здатності</a:t>
            </a:r>
            <a:r>
              <a:rPr lang="ru-RU" dirty="0">
                <a:solidFill>
                  <a:schemeClr val="bg1"/>
                </a:solidFill>
              </a:rPr>
              <a:t> людей </a:t>
            </a:r>
            <a:r>
              <a:rPr lang="ru-RU" dirty="0" err="1">
                <a:solidFill>
                  <a:schemeClr val="bg1"/>
                </a:solidFill>
              </a:rPr>
              <a:t>використовувати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повній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мірі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безпечно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Запрошення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співпраці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членів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спільноти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ISOC.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уряди та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заінтересовані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використати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інформування</a:t>
            </a:r>
            <a:r>
              <a:rPr lang="ru-RU" dirty="0">
                <a:solidFill>
                  <a:schemeClr val="bg1"/>
                </a:solidFill>
              </a:rPr>
              <a:t> та перегляду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регуляторних</a:t>
            </a:r>
            <a:r>
              <a:rPr lang="ru-RU" dirty="0">
                <a:solidFill>
                  <a:schemeClr val="bg1"/>
                </a:solidFill>
              </a:rPr>
              <a:t> норм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3817" y="255207"/>
            <a:ext cx="873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ISOC ACTION PLAN 202</a:t>
            </a:r>
            <a:r>
              <a:rPr lang="uk-UA" sz="2400" b="1" dirty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9278F-9260-4462-B69E-AA5DE5331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14" y="1053274"/>
            <a:ext cx="116877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Спільне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передових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знань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заходів</a:t>
            </a:r>
            <a:r>
              <a:rPr lang="ru-RU" dirty="0">
                <a:solidFill>
                  <a:schemeClr val="bg1"/>
                </a:solidFill>
              </a:rPr>
              <a:t>, участь у </a:t>
            </a:r>
            <a:r>
              <a:rPr lang="ru-RU" dirty="0" err="1">
                <a:solidFill>
                  <a:schemeClr val="bg1"/>
                </a:solidFill>
              </a:rPr>
              <a:t>провідних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конференціях</a:t>
            </a:r>
            <a:r>
              <a:rPr lang="ru-RU" dirty="0">
                <a:solidFill>
                  <a:schemeClr val="bg1"/>
                </a:solidFill>
              </a:rPr>
              <a:t> з кібербезпеки, з </a:t>
            </a:r>
            <a:r>
              <a:rPr lang="ru-RU" dirty="0" err="1">
                <a:solidFill>
                  <a:schemeClr val="bg1"/>
                </a:solidFill>
              </a:rPr>
              <a:t>технічних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технологічних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політик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b="1" dirty="0" err="1">
                <a:solidFill>
                  <a:srgbClr val="00B050"/>
                </a:solidFill>
              </a:rPr>
              <a:t>Спілкування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підтримка</a:t>
            </a:r>
            <a:r>
              <a:rPr lang="ru-RU" b="1" dirty="0">
                <a:solidFill>
                  <a:srgbClr val="00B050"/>
                </a:solidFill>
              </a:rPr>
              <a:t> нового </a:t>
            </a:r>
            <a:r>
              <a:rPr lang="ru-RU" b="1" dirty="0" err="1">
                <a:solidFill>
                  <a:srgbClr val="00B050"/>
                </a:solidFill>
              </a:rPr>
              <a:t>покоління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чемпіонів</a:t>
            </a:r>
            <a:r>
              <a:rPr lang="ru-RU" b="1" dirty="0">
                <a:solidFill>
                  <a:srgbClr val="00B050"/>
                </a:solidFill>
              </a:rPr>
              <a:t> з </a:t>
            </a:r>
            <a:r>
              <a:rPr lang="ru-RU" b="1" dirty="0" err="1">
                <a:solidFill>
                  <a:srgbClr val="00B050"/>
                </a:solidFill>
              </a:rPr>
              <a:t>інтернет-безпеки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Захист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глобальної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маршрутизації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Підтримка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фінансування</a:t>
            </a:r>
            <a:r>
              <a:rPr lang="ru-RU" dirty="0">
                <a:solidFill>
                  <a:schemeClr val="bg1"/>
                </a:solidFill>
              </a:rPr>
              <a:t> на суму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5 млн. </a:t>
            </a:r>
            <a:r>
              <a:rPr lang="ru-RU" dirty="0" err="1">
                <a:solidFill>
                  <a:schemeClr val="bg1"/>
                </a:solidFill>
              </a:rPr>
              <a:t>доларів</a:t>
            </a:r>
            <a:r>
              <a:rPr lang="ru-RU" dirty="0">
                <a:solidFill>
                  <a:schemeClr val="bg1"/>
                </a:solidFill>
              </a:rPr>
              <a:t> США </a:t>
            </a:r>
            <a:r>
              <a:rPr lang="ru-RU" dirty="0" err="1">
                <a:solidFill>
                  <a:schemeClr val="bg1"/>
                </a:solidFill>
              </a:rPr>
              <a:t>протягом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п'яти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Продовження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MANRS.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Залишатися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активним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спільноті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MANRS </a:t>
            </a:r>
            <a:r>
              <a:rPr lang="ru-RU" dirty="0">
                <a:solidFill>
                  <a:schemeClr val="bg1"/>
                </a:solidFill>
              </a:rPr>
              <a:t>та </a:t>
            </a:r>
            <a:r>
              <a:rPr lang="ru-RU" dirty="0" err="1">
                <a:solidFill>
                  <a:schemeClr val="bg1"/>
                </a:solidFill>
              </a:rPr>
              <a:t>виступати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маршрутизації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bg1"/>
                </a:solidFill>
              </a:rPr>
              <a:t>Захист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Інтернету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Організації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Об'єднаних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Націй</a:t>
            </a:r>
            <a:endParaRPr lang="ru-RU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Участь у </a:t>
            </a:r>
            <a:r>
              <a:rPr lang="ru-RU" dirty="0" err="1">
                <a:solidFill>
                  <a:schemeClr val="bg1"/>
                </a:solidFill>
              </a:rPr>
              <a:t>підготовчих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зустрічах</a:t>
            </a:r>
            <a:r>
              <a:rPr lang="ru-RU" dirty="0">
                <a:solidFill>
                  <a:schemeClr val="bg1"/>
                </a:solidFill>
              </a:rPr>
              <a:t> як на глобальному, так і </a:t>
            </a:r>
            <a:r>
              <a:rPr lang="ru-RU" dirty="0" err="1">
                <a:solidFill>
                  <a:schemeClr val="bg1"/>
                </a:solidFill>
              </a:rPr>
              <a:t>регіональному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Об'єднання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зусиль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експертами</a:t>
            </a:r>
            <a:r>
              <a:rPr lang="ru-RU" dirty="0">
                <a:solidFill>
                  <a:schemeClr val="bg1"/>
                </a:solidFill>
              </a:rPr>
              <a:t> та партнерами </a:t>
            </a:r>
            <a:r>
              <a:rPr lang="ru-RU" dirty="0" err="1">
                <a:solidFill>
                  <a:schemeClr val="bg1"/>
                </a:solidFill>
              </a:rPr>
              <a:t>технічної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спільноти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Підтримка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єдиного</a:t>
            </a:r>
            <a:r>
              <a:rPr lang="ru-RU" dirty="0">
                <a:solidFill>
                  <a:schemeClr val="bg1"/>
                </a:solidFill>
              </a:rPr>
              <a:t> глобального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рішень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фрагментувати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управління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участю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зацікавлених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сторін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портфеля </a:t>
            </a:r>
            <a:r>
              <a:rPr lang="ru-RU" dirty="0" err="1">
                <a:solidFill>
                  <a:schemeClr val="bg1"/>
                </a:solidFill>
              </a:rPr>
              <a:t>інструментів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ISOC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err="1">
                <a:solidFill>
                  <a:schemeClr val="bg1"/>
                </a:solidFill>
              </a:rPr>
              <a:t>оцінки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пояснення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фрагментації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r>
              <a:rPr lang="ru-RU" dirty="0">
                <a:solidFill>
                  <a:schemeClr val="bg1"/>
                </a:solidFill>
              </a:rPr>
              <a:t>, для </a:t>
            </a:r>
            <a:r>
              <a:rPr lang="ru-RU" dirty="0" err="1">
                <a:solidFill>
                  <a:schemeClr val="bg1"/>
                </a:solidFill>
              </a:rPr>
              <a:t>інформування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дипломатів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державних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чиновників</a:t>
            </a:r>
            <a:r>
              <a:rPr lang="ru-RU" dirty="0">
                <a:solidFill>
                  <a:schemeClr val="bg1"/>
                </a:solidFill>
              </a:rPr>
              <a:t> про те, як </a:t>
            </a:r>
            <a:r>
              <a:rPr lang="ru-RU" dirty="0" err="1">
                <a:solidFill>
                  <a:schemeClr val="bg1"/>
                </a:solidFill>
              </a:rPr>
              <a:t>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вибір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завдасть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Інтернету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3817" y="255207"/>
            <a:ext cx="873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ISOC ACTION PLAN 202</a:t>
            </a:r>
            <a:r>
              <a:rPr lang="uk-UA" sz="2400" b="1" dirty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9278F-9260-4462-B69E-AA5DE5331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14" y="2628795"/>
            <a:ext cx="1149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bg1"/>
                </a:solidFill>
              </a:rPr>
              <a:t>Community Networks </a:t>
            </a:r>
            <a:r>
              <a:rPr lang="fr-FR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інфраструктури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довіри</a:t>
            </a:r>
            <a:r>
              <a:rPr lang="ru-RU" sz="2000" dirty="0">
                <a:solidFill>
                  <a:schemeClr val="bg1"/>
                </a:solidFill>
              </a:rPr>
              <a:t> (трасту) в </a:t>
            </a:r>
            <a:r>
              <a:rPr lang="ru-RU" sz="2000" dirty="0" err="1">
                <a:solidFill>
                  <a:schemeClr val="bg1"/>
                </a:solidFill>
              </a:rPr>
              <a:t>українському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сегменті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, у </a:t>
            </a:r>
            <a:r>
              <a:rPr lang="ru-RU" sz="2000" dirty="0" err="1">
                <a:solidFill>
                  <a:schemeClr val="bg1"/>
                </a:solidFill>
              </a:rPr>
              <a:t>всіх</a:t>
            </a:r>
            <a:r>
              <a:rPr lang="ru-RU" sz="2000" dirty="0">
                <a:solidFill>
                  <a:schemeClr val="bg1"/>
                </a:solidFill>
              </a:rPr>
              <a:t> сферах </a:t>
            </a:r>
            <a:r>
              <a:rPr lang="ru-RU" sz="2000" dirty="0" err="1">
                <a:solidFill>
                  <a:schemeClr val="bg1"/>
                </a:solidFill>
              </a:rPr>
              <a:t>діяльності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err="1">
                <a:solidFill>
                  <a:schemeClr val="bg1"/>
                </a:solidFill>
              </a:rPr>
              <a:t>технічній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просвітницькій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навчанні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економічній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законодавчій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юридичній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регуляторній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ін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9131" y="286809"/>
            <a:ext cx="929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ЗАГЛЯДУЮЧИ У МАЙБУТНЄ.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КЛЮЧОВІ ПИТАННЯ ДЛЯ ISOC UA В 2024-2025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060" y="1088470"/>
            <a:ext cx="9506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Ми не </a:t>
            </a:r>
            <a:r>
              <a:rPr lang="ru-RU" sz="2400" b="1" i="1" dirty="0" err="1">
                <a:solidFill>
                  <a:srgbClr val="FFFF00"/>
                </a:solidFill>
              </a:rPr>
              <a:t>ставимо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завдання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сегментації</a:t>
            </a:r>
            <a:r>
              <a:rPr lang="ru-RU" sz="2400" b="1" i="1" dirty="0">
                <a:solidFill>
                  <a:srgbClr val="FFFF00"/>
                </a:solidFill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</a:rPr>
              <a:t>фрагментації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Інтернету</a:t>
            </a:r>
            <a:r>
              <a:rPr lang="ru-RU" sz="2400" b="1" i="1" dirty="0">
                <a:solidFill>
                  <a:srgbClr val="FFFF00"/>
                </a:solidFill>
              </a:rPr>
              <a:t> – ми </a:t>
            </a:r>
            <a:r>
              <a:rPr lang="ru-RU" sz="2400" b="1" i="1" dirty="0" err="1">
                <a:solidFill>
                  <a:srgbClr val="FFFF00"/>
                </a:solidFill>
              </a:rPr>
              <a:t>формуємо</a:t>
            </a:r>
            <a:r>
              <a:rPr lang="ru-RU" sz="2400" b="1" i="1" dirty="0">
                <a:solidFill>
                  <a:srgbClr val="FFFF00"/>
                </a:solidFill>
              </a:rPr>
              <a:t> фокус на </a:t>
            </a:r>
            <a:r>
              <a:rPr lang="ru-RU" sz="2400" b="1" i="1" dirty="0" err="1">
                <a:solidFill>
                  <a:srgbClr val="FFFF00"/>
                </a:solidFill>
              </a:rPr>
              <a:t>українських</a:t>
            </a:r>
            <a:r>
              <a:rPr lang="ru-RU" sz="2400" b="1" i="1" dirty="0">
                <a:solidFill>
                  <a:srgbClr val="FFFF00"/>
                </a:solidFill>
              </a:rPr>
              <a:t> проблемах </a:t>
            </a:r>
            <a:r>
              <a:rPr lang="ru-RU" sz="2400" b="1" i="1" dirty="0" err="1">
                <a:solidFill>
                  <a:srgbClr val="FFFF00"/>
                </a:solidFill>
              </a:rPr>
              <a:t>розвитку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Інтернет</a:t>
            </a:r>
            <a:r>
              <a:rPr lang="ru-RU" sz="2400" b="1" i="1" dirty="0">
                <a:solidFill>
                  <a:srgbClr val="FFFF00"/>
                </a:solidFill>
              </a:rPr>
              <a:t> у </a:t>
            </a:r>
            <a:r>
              <a:rPr lang="ru-RU" sz="2400" b="1" i="1" dirty="0" err="1">
                <a:solidFill>
                  <a:srgbClr val="FFFF00"/>
                </a:solidFill>
              </a:rPr>
              <a:t>співпраці</a:t>
            </a:r>
            <a:r>
              <a:rPr lang="ru-RU" sz="2400" b="1" i="1" dirty="0">
                <a:solidFill>
                  <a:srgbClr val="FFFF00"/>
                </a:solidFill>
              </a:rPr>
              <a:t> з будь-</a:t>
            </a:r>
            <a:r>
              <a:rPr lang="ru-RU" sz="2400" b="1" i="1" dirty="0" err="1">
                <a:solidFill>
                  <a:srgbClr val="FFFF00"/>
                </a:solidFill>
              </a:rPr>
              <a:t>якими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конструктивними</a:t>
            </a:r>
            <a:r>
              <a:rPr lang="ru-RU" sz="2400" b="1" i="1" dirty="0">
                <a:solidFill>
                  <a:srgbClr val="FFFF00"/>
                </a:solidFill>
              </a:rPr>
              <a:t> силами.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614" y="4552032"/>
            <a:ext cx="1149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000" b="1" dirty="0">
                <a:solidFill>
                  <a:schemeClr val="bg1"/>
                </a:solidFill>
              </a:rPr>
              <a:t>Infrastructure &amp; Community Development </a:t>
            </a:r>
            <a:r>
              <a:rPr lang="fr-FR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підтримка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точок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обміну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інтернет-трафіком</a:t>
            </a:r>
            <a:r>
              <a:rPr lang="ru-RU" sz="2000" dirty="0">
                <a:solidFill>
                  <a:schemeClr val="bg1"/>
                </a:solidFill>
              </a:rPr>
              <a:t> (IXP) та </a:t>
            </a:r>
            <a:r>
              <a:rPr lang="ru-RU" sz="2000" dirty="0" err="1">
                <a:solidFill>
                  <a:schemeClr val="bg1"/>
                </a:solidFill>
              </a:rPr>
              <a:t>навчання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навичок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побудови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мережевих</a:t>
            </a:r>
            <a:r>
              <a:rPr lang="ru-RU" sz="2000" dirty="0">
                <a:solidFill>
                  <a:schemeClr val="bg1"/>
                </a:solidFill>
              </a:rPr>
              <a:t> структур та структур </a:t>
            </a:r>
            <a:r>
              <a:rPr lang="ru-RU" sz="2000" dirty="0" err="1">
                <a:solidFill>
                  <a:schemeClr val="bg1"/>
                </a:solidFill>
              </a:rPr>
              <a:t>щодо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надання</a:t>
            </a:r>
            <a:r>
              <a:rPr lang="ru-RU" sz="2000" dirty="0">
                <a:solidFill>
                  <a:schemeClr val="bg1"/>
                </a:solidFill>
              </a:rPr>
              <a:t> доступу до </a:t>
            </a:r>
            <a:r>
              <a:rPr lang="ru-RU" sz="2000" dirty="0" err="1">
                <a:solidFill>
                  <a:schemeClr val="bg1"/>
                </a:solidFill>
              </a:rPr>
              <a:t>сервісів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614" y="5667540"/>
            <a:ext cx="1149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fr-FR" sz="2000" b="1" dirty="0">
                <a:solidFill>
                  <a:schemeClr val="bg1"/>
                </a:solidFill>
              </a:rPr>
              <a:t>Internet Way of Networking </a:t>
            </a:r>
            <a:r>
              <a:rPr lang="fr-FR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підтримка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ініціатив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спрямованих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стійкість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роботи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інфраструктурним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інноваціям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Інтернеті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7CE037-6245-4D6E-884F-974F265FC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AA7EFA-E270-A287-0E23-9ABFBE6B0FD3}"/>
              </a:ext>
            </a:extLst>
          </p:cNvPr>
          <p:cNvSpPr/>
          <p:nvPr/>
        </p:nvSpPr>
        <p:spPr>
          <a:xfrm>
            <a:off x="256614" y="3744302"/>
            <a:ext cx="1149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000" b="1" dirty="0">
                <a:solidFill>
                  <a:schemeClr val="bg1"/>
                </a:solidFill>
              </a:rPr>
              <a:t>Security and </a:t>
            </a:r>
            <a:r>
              <a:rPr lang="en-US" sz="2000" b="1" dirty="0">
                <a:solidFill>
                  <a:schemeClr val="bg1"/>
                </a:solidFill>
              </a:rPr>
              <a:t>Safety</a:t>
            </a:r>
            <a:r>
              <a:rPr lang="fr-FR" sz="2000" b="1" dirty="0">
                <a:solidFill>
                  <a:schemeClr val="bg1"/>
                </a:solidFill>
              </a:rPr>
              <a:t> of the Internet </a:t>
            </a:r>
            <a:r>
              <a:rPr lang="fr-FR" sz="2000" dirty="0">
                <a:solidFill>
                  <a:schemeClr val="bg1"/>
                </a:solidFill>
              </a:rPr>
              <a:t>–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рішень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щодо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досягнення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політик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забезпечення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безпеки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та IoT, особливо </a:t>
            </a:r>
            <a:r>
              <a:rPr lang="ru-RU" sz="2000" dirty="0" err="1">
                <a:solidFill>
                  <a:schemeClr val="bg1"/>
                </a:solidFill>
              </a:rPr>
              <a:t>приділяючи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увагу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сегменті</a:t>
            </a:r>
            <a:r>
              <a:rPr lang="ru-RU" sz="2000" dirty="0">
                <a:solidFill>
                  <a:schemeClr val="bg1"/>
                </a:solidFill>
              </a:rPr>
              <a:t> доступу до </a:t>
            </a:r>
            <a:r>
              <a:rPr lang="ru-RU" sz="2000" dirty="0" err="1">
                <a:solidFill>
                  <a:schemeClr val="bg1"/>
                </a:solidFill>
              </a:rPr>
              <a:t>Інтернет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ресурсів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131" y="286809"/>
            <a:ext cx="929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ЗАГЛЯДУЮЧИ У МАЙБУТНЄ.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КЛЮЧОВІ ПИТАННЯ ДЛЯ ISOC UA В 2024-2025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060" y="1088470"/>
            <a:ext cx="9506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Ми не </a:t>
            </a:r>
            <a:r>
              <a:rPr lang="ru-RU" sz="2400" b="1" i="1" dirty="0" err="1">
                <a:solidFill>
                  <a:srgbClr val="FFFF00"/>
                </a:solidFill>
              </a:rPr>
              <a:t>ставимо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завдання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сегментації</a:t>
            </a:r>
            <a:r>
              <a:rPr lang="ru-RU" sz="2400" b="1" i="1" dirty="0">
                <a:solidFill>
                  <a:srgbClr val="FFFF00"/>
                </a:solidFill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</a:rPr>
              <a:t>фрагментації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Інтернету</a:t>
            </a:r>
            <a:r>
              <a:rPr lang="ru-RU" sz="2400" b="1" i="1" dirty="0">
                <a:solidFill>
                  <a:srgbClr val="FFFF00"/>
                </a:solidFill>
              </a:rPr>
              <a:t> – ми </a:t>
            </a:r>
            <a:r>
              <a:rPr lang="ru-RU" sz="2400" b="1" i="1" dirty="0" err="1">
                <a:solidFill>
                  <a:srgbClr val="FFFF00"/>
                </a:solidFill>
              </a:rPr>
              <a:t>формуємо</a:t>
            </a:r>
            <a:r>
              <a:rPr lang="ru-RU" sz="2400" b="1" i="1" dirty="0">
                <a:solidFill>
                  <a:srgbClr val="FFFF00"/>
                </a:solidFill>
              </a:rPr>
              <a:t> фокус на </a:t>
            </a:r>
            <a:r>
              <a:rPr lang="ru-RU" sz="2400" b="1" i="1" dirty="0" err="1">
                <a:solidFill>
                  <a:srgbClr val="FFFF00"/>
                </a:solidFill>
              </a:rPr>
              <a:t>українських</a:t>
            </a:r>
            <a:r>
              <a:rPr lang="ru-RU" sz="2400" b="1" i="1" dirty="0">
                <a:solidFill>
                  <a:srgbClr val="FFFF00"/>
                </a:solidFill>
              </a:rPr>
              <a:t> проблемах </a:t>
            </a:r>
            <a:r>
              <a:rPr lang="ru-RU" sz="2400" b="1" i="1" dirty="0" err="1">
                <a:solidFill>
                  <a:srgbClr val="FFFF00"/>
                </a:solidFill>
              </a:rPr>
              <a:t>розвитку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Інтернет</a:t>
            </a:r>
            <a:r>
              <a:rPr lang="ru-RU" sz="2400" b="1" i="1" dirty="0">
                <a:solidFill>
                  <a:srgbClr val="FFFF00"/>
                </a:solidFill>
              </a:rPr>
              <a:t> у </a:t>
            </a:r>
            <a:r>
              <a:rPr lang="ru-RU" sz="2400" b="1" i="1" dirty="0" err="1">
                <a:solidFill>
                  <a:srgbClr val="FFFF00"/>
                </a:solidFill>
              </a:rPr>
              <a:t>співпраці</a:t>
            </a:r>
            <a:r>
              <a:rPr lang="ru-RU" sz="2400" b="1" i="1" dirty="0">
                <a:solidFill>
                  <a:srgbClr val="FFFF00"/>
                </a:solidFill>
              </a:rPr>
              <a:t> з будь-</a:t>
            </a:r>
            <a:r>
              <a:rPr lang="ru-RU" sz="2400" b="1" i="1" dirty="0" err="1">
                <a:solidFill>
                  <a:srgbClr val="FFFF00"/>
                </a:solidFill>
              </a:rPr>
              <a:t>якими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конструктивними</a:t>
            </a:r>
            <a:r>
              <a:rPr lang="ru-RU" sz="2400" b="1" i="1" dirty="0">
                <a:solidFill>
                  <a:srgbClr val="FFFF00"/>
                </a:solidFill>
              </a:rPr>
              <a:t> силами.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860" y="3436918"/>
            <a:ext cx="1149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fr-FR" sz="2000" b="1" dirty="0">
                <a:solidFill>
                  <a:schemeClr val="bg1"/>
                </a:solidFill>
              </a:rPr>
              <a:t>MANRS </a:t>
            </a:r>
            <a:r>
              <a:rPr lang="fr-FR" sz="2000" dirty="0">
                <a:solidFill>
                  <a:schemeClr val="bg1"/>
                </a:solidFill>
              </a:rPr>
              <a:t>– </a:t>
            </a:r>
            <a:r>
              <a:rPr lang="ru-RU" sz="2000" dirty="0" err="1">
                <a:solidFill>
                  <a:schemeClr val="bg1"/>
                </a:solidFill>
              </a:rPr>
              <a:t>сприяння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впровадженню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побудові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механізмів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захисту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локальної</a:t>
            </a:r>
            <a:r>
              <a:rPr lang="ru-RU" sz="2000" dirty="0">
                <a:solidFill>
                  <a:schemeClr val="bg1"/>
                </a:solidFill>
              </a:rPr>
              <a:t> так і </a:t>
            </a:r>
            <a:r>
              <a:rPr lang="ru-RU" sz="2000" dirty="0" err="1">
                <a:solidFill>
                  <a:schemeClr val="bg1"/>
                </a:solidFill>
              </a:rPr>
              <a:t>глобальної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маршрутизації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7CE037-6245-4D6E-884F-974F265FC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286809"/>
            <a:ext cx="1492370" cy="3984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26B90F9-C0D8-C3F1-D917-594AC1180B50}"/>
              </a:ext>
            </a:extLst>
          </p:cNvPr>
          <p:cNvSpPr/>
          <p:nvPr/>
        </p:nvSpPr>
        <p:spPr>
          <a:xfrm>
            <a:off x="564860" y="2520954"/>
            <a:ext cx="11499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>
                <a:solidFill>
                  <a:schemeClr val="bg1"/>
                </a:solidFill>
              </a:rPr>
              <a:t>Seasonal Schools</a:t>
            </a:r>
            <a:r>
              <a:rPr lang="fr-FR" sz="2000" b="1" dirty="0">
                <a:solidFill>
                  <a:schemeClr val="bg1"/>
                </a:solidFill>
              </a:rPr>
              <a:t> : Internet </a:t>
            </a:r>
            <a:r>
              <a:rPr lang="fr-FR" sz="2000" b="1" dirty="0" err="1">
                <a:solidFill>
                  <a:schemeClr val="bg1"/>
                </a:solidFill>
              </a:rPr>
              <a:t>Governance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– </a:t>
            </a:r>
            <a:r>
              <a:rPr lang="ru-RU" sz="2000" dirty="0" err="1">
                <a:solidFill>
                  <a:schemeClr val="bg1"/>
                </a:solidFill>
              </a:rPr>
              <a:t>створення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мережево</a:t>
            </a:r>
            <a:r>
              <a:rPr lang="uk-UA" sz="2000" dirty="0">
                <a:solidFill>
                  <a:schemeClr val="bg1"/>
                </a:solidFill>
              </a:rPr>
              <a:t>ї структури семінарів для навчання принципам </a:t>
            </a:r>
            <a:r>
              <a:rPr lang="en-US" sz="2000" dirty="0">
                <a:solidFill>
                  <a:schemeClr val="bg1"/>
                </a:solidFill>
              </a:rPr>
              <a:t>Internet Governance</a:t>
            </a:r>
            <a:r>
              <a:rPr lang="uk-UA" sz="2000" dirty="0">
                <a:solidFill>
                  <a:schemeClr val="bg1"/>
                </a:solidFill>
              </a:rPr>
              <a:t>, принципам довіри </a:t>
            </a:r>
            <a:r>
              <a:rPr lang="ru-RU" sz="2000" dirty="0">
                <a:solidFill>
                  <a:schemeClr val="bg1"/>
                </a:solidFill>
              </a:rPr>
              <a:t>та принципам </a:t>
            </a:r>
            <a:r>
              <a:rPr lang="uk-UA" sz="2000" dirty="0">
                <a:solidFill>
                  <a:schemeClr val="bg1"/>
                </a:solidFill>
              </a:rPr>
              <a:t>політик розвитку Інтернет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1254</Words>
  <Application>Microsoft Office PowerPoint</Application>
  <PresentationFormat>Широкоэкранный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Тема Office</vt:lpstr>
      <vt:lpstr>ISOC Chapter UA Українське відділення всесвітньої Інтернет спільноти Завдання та цілі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ISOC Задачи и цели</dc:title>
  <dc:creator>Yuri Kargapolov</dc:creator>
  <cp:lastModifiedBy>Yuri Kargapolov</cp:lastModifiedBy>
  <cp:revision>58</cp:revision>
  <dcterms:created xsi:type="dcterms:W3CDTF">2019-12-11T17:28:04Z</dcterms:created>
  <dcterms:modified xsi:type="dcterms:W3CDTF">2024-05-21T15:10:33Z</dcterms:modified>
</cp:coreProperties>
</file>